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99" r:id="rId3"/>
    <p:sldId id="303" r:id="rId4"/>
    <p:sldId id="305" r:id="rId5"/>
    <p:sldId id="304" r:id="rId6"/>
    <p:sldId id="307" r:id="rId7"/>
    <p:sldId id="308" r:id="rId8"/>
    <p:sldId id="277" r:id="rId9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09" autoAdjust="0"/>
    <p:restoredTop sz="86409" autoAdjust="0"/>
  </p:normalViewPr>
  <p:slideViewPr>
    <p:cSldViewPr>
      <p:cViewPr varScale="1">
        <p:scale>
          <a:sx n="73" d="100"/>
          <a:sy n="73" d="100"/>
        </p:scale>
        <p:origin x="151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0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an Guanira" userId="49cf22e8-0d0b-4f9c-b35b-f90f9a0f9bba" providerId="ADAL" clId="{5165BBA5-C5B1-4DA3-A274-C7079CEA2745}"/>
  </pc:docChgLst>
  <pc:docChgLst>
    <pc:chgData clId="Web-{DD9FF6F1-CF93-4D7C-9A0A-17E08849CB67}"/>
    <pc:docChg chg="modSld">
      <pc:chgData name="" userId="" providerId="" clId="Web-{DD9FF6F1-CF93-4D7C-9A0A-17E08849CB67}" dt="2018-04-23T15:53:49.139" v="70"/>
      <pc:docMkLst>
        <pc:docMk/>
      </pc:docMkLst>
      <pc:sldChg chg="modSp">
        <pc:chgData name="" userId="" providerId="" clId="Web-{DD9FF6F1-CF93-4D7C-9A0A-17E08849CB67}" dt="2018-04-23T15:53:49.139" v="69"/>
        <pc:sldMkLst>
          <pc:docMk/>
          <pc:sldMk cId="1758957563" sldId="279"/>
        </pc:sldMkLst>
        <pc:spChg chg="mod">
          <ac:chgData name="" userId="" providerId="" clId="Web-{DD9FF6F1-CF93-4D7C-9A0A-17E08849CB67}" dt="2018-04-23T15:53:49.139" v="69"/>
          <ac:spMkLst>
            <pc:docMk/>
            <pc:sldMk cId="1758957563" sldId="279"/>
            <ac:spMk id="2" creationId="{00000000-0000-0000-0000-000000000000}"/>
          </ac:spMkLst>
        </pc:spChg>
        <pc:spChg chg="mod">
          <ac:chgData name="" userId="" providerId="" clId="Web-{DD9FF6F1-CF93-4D7C-9A0A-17E08849CB67}" dt="2018-04-23T15:52:39.574" v="23"/>
          <ac:spMkLst>
            <pc:docMk/>
            <pc:sldMk cId="1758957563" sldId="279"/>
            <ac:spMk id="4" creationId="{00000000-0000-0000-0000-000000000000}"/>
          </ac:spMkLst>
        </pc:spChg>
      </pc:sldChg>
    </pc:docChg>
  </pc:docChgLst>
  <pc:docChgLst>
    <pc:chgData clId="Web-{B8C8AA37-B1CA-4CDC-8151-493258EA23C9}"/>
    <pc:docChg chg="modSld">
      <pc:chgData name="" userId="" providerId="" clId="Web-{B8C8AA37-B1CA-4CDC-8151-493258EA23C9}" dt="2018-05-28T13:48:22.964" v="55" actId="20577"/>
      <pc:docMkLst>
        <pc:docMk/>
      </pc:docMkLst>
      <pc:sldChg chg="modSp">
        <pc:chgData name="" userId="" providerId="" clId="Web-{B8C8AA37-B1CA-4CDC-8151-493258EA23C9}" dt="2018-05-28T13:48:22.948" v="54" actId="20577"/>
        <pc:sldMkLst>
          <pc:docMk/>
          <pc:sldMk cId="1758957563" sldId="279"/>
        </pc:sldMkLst>
        <pc:spChg chg="mod">
          <ac:chgData name="" userId="" providerId="" clId="Web-{B8C8AA37-B1CA-4CDC-8151-493258EA23C9}" dt="2018-05-28T13:48:22.948" v="54" actId="20577"/>
          <ac:spMkLst>
            <pc:docMk/>
            <pc:sldMk cId="1758957563" sldId="279"/>
            <ac:spMk id="2" creationId="{00000000-0000-0000-0000-000000000000}"/>
          </ac:spMkLst>
        </pc:spChg>
        <pc:spChg chg="mod">
          <ac:chgData name="" userId="" providerId="" clId="Web-{B8C8AA37-B1CA-4CDC-8151-493258EA23C9}" dt="2018-05-28T13:46:17.366" v="23" actId="20577"/>
          <ac:spMkLst>
            <pc:docMk/>
            <pc:sldMk cId="1758957563" sldId="279"/>
            <ac:spMk id="4" creationId="{00000000-0000-0000-0000-000000000000}"/>
          </ac:spMkLst>
        </pc:spChg>
      </pc:sldChg>
    </pc:docChg>
  </pc:docChgLst>
  <pc:docChgLst>
    <pc:chgData clId="Web-{02AFBDD0-5214-4CBB-8895-4D6195CFA6E7}"/>
    <pc:docChg chg="modSld">
      <pc:chgData name="" userId="" providerId="" clId="Web-{02AFBDD0-5214-4CBB-8895-4D6195CFA6E7}" dt="2018-05-07T21:59:20.480" v="36"/>
      <pc:docMkLst>
        <pc:docMk/>
      </pc:docMkLst>
      <pc:sldChg chg="modSp">
        <pc:chgData name="" userId="" providerId="" clId="Web-{02AFBDD0-5214-4CBB-8895-4D6195CFA6E7}" dt="2018-05-07T21:59:19.511" v="34"/>
        <pc:sldMkLst>
          <pc:docMk/>
          <pc:sldMk cId="1758957563" sldId="279"/>
        </pc:sldMkLst>
        <pc:spChg chg="mod">
          <ac:chgData name="" userId="" providerId="" clId="Web-{02AFBDD0-5214-4CBB-8895-4D6195CFA6E7}" dt="2018-05-07T21:59:19.511" v="34"/>
          <ac:spMkLst>
            <pc:docMk/>
            <pc:sldMk cId="1758957563" sldId="279"/>
            <ac:spMk id="4" creationId="{00000000-0000-0000-0000-000000000000}"/>
          </ac:spMkLst>
        </pc:spChg>
      </pc:sldChg>
    </pc:docChg>
  </pc:docChgLst>
  <pc:docChgLst>
    <pc:chgData clId="Web-{B779812C-3160-4C0F-B223-BEFFB0BACECE}"/>
    <pc:docChg chg="delSld modSld">
      <pc:chgData name="" userId="" providerId="" clId="Web-{B779812C-3160-4C0F-B223-BEFFB0BACECE}" dt="2018-04-16T15:27:59.012" v="143"/>
      <pc:docMkLst>
        <pc:docMk/>
      </pc:docMkLst>
      <pc:sldChg chg="addSp modSp">
        <pc:chgData name="" userId="" providerId="" clId="Web-{B779812C-3160-4C0F-B223-BEFFB0BACECE}" dt="2018-04-16T15:14:12.719" v="31"/>
        <pc:sldMkLst>
          <pc:docMk/>
          <pc:sldMk cId="0" sldId="256"/>
        </pc:sldMkLst>
        <pc:spChg chg="mod">
          <ac:chgData name="" userId="" providerId="" clId="Web-{B779812C-3160-4C0F-B223-BEFFB0BACECE}" dt="2018-04-16T15:13:57.241" v="24"/>
          <ac:spMkLst>
            <pc:docMk/>
            <pc:sldMk cId="0" sldId="256"/>
            <ac:spMk id="2" creationId="{00000000-0000-0000-0000-000000000000}"/>
          </ac:spMkLst>
        </pc:spChg>
        <pc:picChg chg="add mod">
          <ac:chgData name="" userId="" providerId="" clId="Web-{B779812C-3160-4C0F-B223-BEFFB0BACECE}" dt="2018-04-16T15:14:12.719" v="31"/>
          <ac:picMkLst>
            <pc:docMk/>
            <pc:sldMk cId="0" sldId="256"/>
            <ac:picMk id="4" creationId="{43EDDA60-7D0E-4E73-9FB9-0449B0EBC30C}"/>
          </ac:picMkLst>
        </pc:picChg>
        <pc:picChg chg="add mod">
          <ac:chgData name="" userId="" providerId="" clId="Web-{B779812C-3160-4C0F-B223-BEFFB0BACECE}" dt="2018-04-16T15:14:04.788" v="28"/>
          <ac:picMkLst>
            <pc:docMk/>
            <pc:sldMk cId="0" sldId="256"/>
            <ac:picMk id="7" creationId="{5D249CD3-F97E-40C9-BD31-DE502ADD4B3B}"/>
          </ac:picMkLst>
        </pc:picChg>
      </pc:sldChg>
      <pc:sldChg chg="modSp">
        <pc:chgData name="" userId="" providerId="" clId="Web-{B779812C-3160-4C0F-B223-BEFFB0BACECE}" dt="2018-04-16T15:14:55.790" v="32"/>
        <pc:sldMkLst>
          <pc:docMk/>
          <pc:sldMk cId="0" sldId="260"/>
        </pc:sldMkLst>
        <pc:spChg chg="mod">
          <ac:chgData name="" userId="" providerId="" clId="Web-{B779812C-3160-4C0F-B223-BEFFB0BACECE}" dt="2018-04-16T15:14:55.790" v="32"/>
          <ac:spMkLst>
            <pc:docMk/>
            <pc:sldMk cId="0" sldId="260"/>
            <ac:spMk id="3" creationId="{00000000-0000-0000-0000-000000000000}"/>
          </ac:spMkLst>
        </pc:spChg>
      </pc:sldChg>
      <pc:sldChg chg="modSp">
        <pc:chgData name="" userId="" providerId="" clId="Web-{B779812C-3160-4C0F-B223-BEFFB0BACECE}" dt="2018-04-16T15:15:01.884" v="34"/>
        <pc:sldMkLst>
          <pc:docMk/>
          <pc:sldMk cId="0" sldId="261"/>
        </pc:sldMkLst>
        <pc:spChg chg="mod">
          <ac:chgData name="" userId="" providerId="" clId="Web-{B779812C-3160-4C0F-B223-BEFFB0BACECE}" dt="2018-04-16T15:15:01.884" v="34"/>
          <ac:spMkLst>
            <pc:docMk/>
            <pc:sldMk cId="0" sldId="261"/>
            <ac:spMk id="3" creationId="{00000000-0000-0000-0000-000000000000}"/>
          </ac:spMkLst>
        </pc:spChg>
      </pc:sldChg>
      <pc:sldChg chg="modSp">
        <pc:chgData name="" userId="" providerId="" clId="Web-{B779812C-3160-4C0F-B223-BEFFB0BACECE}" dt="2018-04-16T15:15:12.244" v="38"/>
        <pc:sldMkLst>
          <pc:docMk/>
          <pc:sldMk cId="0" sldId="262"/>
        </pc:sldMkLst>
        <pc:spChg chg="mod">
          <ac:chgData name="" userId="" providerId="" clId="Web-{B779812C-3160-4C0F-B223-BEFFB0BACECE}" dt="2018-04-16T15:15:12.244" v="38"/>
          <ac:spMkLst>
            <pc:docMk/>
            <pc:sldMk cId="0" sldId="262"/>
            <ac:spMk id="3" creationId="{00000000-0000-0000-0000-000000000000}"/>
          </ac:spMkLst>
        </pc:spChg>
      </pc:sldChg>
      <pc:sldChg chg="modSp">
        <pc:chgData name="" userId="" providerId="" clId="Web-{B779812C-3160-4C0F-B223-BEFFB0BACECE}" dt="2018-04-16T15:15:18.494" v="39"/>
        <pc:sldMkLst>
          <pc:docMk/>
          <pc:sldMk cId="0" sldId="263"/>
        </pc:sldMkLst>
        <pc:spChg chg="mod">
          <ac:chgData name="" userId="" providerId="" clId="Web-{B779812C-3160-4C0F-B223-BEFFB0BACECE}" dt="2018-04-16T15:15:18.494" v="39"/>
          <ac:spMkLst>
            <pc:docMk/>
            <pc:sldMk cId="0" sldId="263"/>
            <ac:spMk id="3" creationId="{00000000-0000-0000-0000-000000000000}"/>
          </ac:spMkLst>
        </pc:spChg>
      </pc:sldChg>
      <pc:sldChg chg="modSp">
        <pc:chgData name="" userId="" providerId="" clId="Web-{B779812C-3160-4C0F-B223-BEFFB0BACECE}" dt="2018-04-16T15:15:28.885" v="41"/>
        <pc:sldMkLst>
          <pc:docMk/>
          <pc:sldMk cId="0" sldId="264"/>
        </pc:sldMkLst>
        <pc:spChg chg="mod">
          <ac:chgData name="" userId="" providerId="" clId="Web-{B779812C-3160-4C0F-B223-BEFFB0BACECE}" dt="2018-04-16T15:15:28.885" v="41"/>
          <ac:spMkLst>
            <pc:docMk/>
            <pc:sldMk cId="0" sldId="264"/>
            <ac:spMk id="3" creationId="{00000000-0000-0000-0000-000000000000}"/>
          </ac:spMkLst>
        </pc:spChg>
      </pc:sldChg>
      <pc:sldChg chg="addSp delSp modSp">
        <pc:chgData name="" userId="" providerId="" clId="Web-{B779812C-3160-4C0F-B223-BEFFB0BACECE}" dt="2018-04-16T15:08:46.401" v="5"/>
        <pc:sldMkLst>
          <pc:docMk/>
          <pc:sldMk cId="0" sldId="265"/>
        </pc:sldMkLst>
        <pc:spChg chg="del">
          <ac:chgData name="" userId="" providerId="" clId="Web-{B779812C-3160-4C0F-B223-BEFFB0BACECE}" dt="2018-04-16T15:07:42.055" v="1"/>
          <ac:spMkLst>
            <pc:docMk/>
            <pc:sldMk cId="0" sldId="265"/>
            <ac:spMk id="3" creationId="{D4938EE1-F7DC-4909-806C-7B4F428FE2F0}"/>
          </ac:spMkLst>
        </pc:spChg>
        <pc:graphicFrameChg chg="del">
          <ac:chgData name="" userId="" providerId="" clId="Web-{B779812C-3160-4C0F-B223-BEFFB0BACECE}" dt="2018-04-16T15:07:39.899" v="0"/>
          <ac:graphicFrameMkLst>
            <pc:docMk/>
            <pc:sldMk cId="0" sldId="265"/>
            <ac:graphicFrameMk id="5" creationId="{578F6E02-0BBA-41F8-9FC5-FE60190D422E}"/>
          </ac:graphicFrameMkLst>
        </pc:graphicFrameChg>
        <pc:graphicFrameChg chg="add mod ord modGraphic">
          <ac:chgData name="" userId="" providerId="" clId="Web-{B779812C-3160-4C0F-B223-BEFFB0BACECE}" dt="2018-04-16T15:08:46.401" v="5"/>
          <ac:graphicFrameMkLst>
            <pc:docMk/>
            <pc:sldMk cId="0" sldId="265"/>
            <ac:graphicFrameMk id="7" creationId="{AF04F2A0-37B3-4D44-829D-A6DE95B674E9}"/>
          </ac:graphicFrameMkLst>
        </pc:graphicFrameChg>
      </pc:sldChg>
      <pc:sldChg chg="del">
        <pc:chgData name="" userId="" providerId="" clId="Web-{B779812C-3160-4C0F-B223-BEFFB0BACECE}" dt="2018-04-16T15:11:21.704" v="11"/>
        <pc:sldMkLst>
          <pc:docMk/>
          <pc:sldMk cId="2056659388" sldId="278"/>
        </pc:sldMkLst>
      </pc:sldChg>
      <pc:sldChg chg="modSp">
        <pc:chgData name="" userId="" providerId="" clId="Web-{B779812C-3160-4C0F-B223-BEFFB0BACECE}" dt="2018-04-16T15:27:58.996" v="142"/>
        <pc:sldMkLst>
          <pc:docMk/>
          <pc:sldMk cId="1758957563" sldId="279"/>
        </pc:sldMkLst>
        <pc:spChg chg="mod">
          <ac:chgData name="" userId="" providerId="" clId="Web-{B779812C-3160-4C0F-B223-BEFFB0BACECE}" dt="2018-04-16T15:27:58.996" v="142"/>
          <ac:spMkLst>
            <pc:docMk/>
            <pc:sldMk cId="1758957563" sldId="279"/>
            <ac:spMk id="2" creationId="{00000000-0000-0000-0000-000000000000}"/>
          </ac:spMkLst>
        </pc:spChg>
        <pc:spChg chg="mod">
          <ac:chgData name="" userId="" providerId="" clId="Web-{B779812C-3160-4C0F-B223-BEFFB0BACECE}" dt="2018-04-16T15:24:36.441" v="50"/>
          <ac:spMkLst>
            <pc:docMk/>
            <pc:sldMk cId="1758957563" sldId="279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4F24E0A-F870-4691-AEF9-5C454EAB958B}" type="datetimeFigureOut">
              <a:rPr lang="x-none" smtClean="0"/>
              <a:t>7/26/2018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605825E-51C6-44D5-A7A8-A6F45A51D33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79913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B086A6-4269-4F4D-A934-F90DD7E29D9E}" type="datetime1">
              <a:rPr lang="pt-BR" smtClean="0"/>
              <a:t>26/07/2018</a:t>
            </a:fld>
            <a:endParaRPr lang="pt-B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26CEB1-A03D-4EB4-9B0E-6301D2786ADE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86A6-4269-4F4D-A934-F90DD7E29D9E}" type="datetime1">
              <a:rPr lang="pt-BR" smtClean="0"/>
              <a:t>26/07/2018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86A6-4269-4F4D-A934-F90DD7E29D9E}" type="datetime1">
              <a:rPr lang="pt-BR" smtClean="0"/>
              <a:t>26/07/2018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86A6-4269-4F4D-A934-F90DD7E29D9E}" type="datetime1">
              <a:rPr lang="pt-BR" smtClean="0"/>
              <a:t>26/07/2018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86A6-4269-4F4D-A934-F90DD7E29D9E}" type="datetime1">
              <a:rPr lang="pt-BR" smtClean="0"/>
              <a:t>26/07/2018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86A6-4269-4F4D-A934-F90DD7E29D9E}" type="datetime1">
              <a:rPr lang="pt-BR" smtClean="0"/>
              <a:t>26/07/2018</a:t>
            </a:fld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86A6-4269-4F4D-A934-F90DD7E29D9E}" type="datetime1">
              <a:rPr lang="pt-BR" smtClean="0"/>
              <a:t>26/07/2018</a:t>
            </a:fld>
            <a:endParaRPr lang="pt-B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86A6-4269-4F4D-A934-F90DD7E29D9E}" type="datetime1">
              <a:rPr lang="pt-BR" smtClean="0"/>
              <a:t>26/07/2018</a:t>
            </a:fld>
            <a:endParaRPr lang="pt-B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86A6-4269-4F4D-A934-F90DD7E29D9E}" type="datetime1">
              <a:rPr lang="pt-BR" smtClean="0"/>
              <a:t>26/07/2018</a:t>
            </a:fld>
            <a:endParaRPr lang="pt-B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3B086A6-4269-4F4D-A934-F90DD7E29D9E}" type="datetime1">
              <a:rPr lang="pt-BR" smtClean="0"/>
              <a:t>26/07/2018</a:t>
            </a:fld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B086A6-4269-4F4D-A934-F90DD7E29D9E}" type="datetime1">
              <a:rPr lang="pt-BR" smtClean="0"/>
              <a:t>26/07/2018</a:t>
            </a:fld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26CEB1-A03D-4EB4-9B0E-6301D2786ADE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B086A6-4269-4F4D-A934-F90DD7E29D9E}" type="datetime1">
              <a:rPr lang="pt-BR" smtClean="0"/>
              <a:t>26/07/2018</a:t>
            </a:fld>
            <a:endParaRPr lang="pt-B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426CEB1-A03D-4EB4-9B0E-6301D2786ADE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224" y="928671"/>
            <a:ext cx="77724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noProof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noProof="0" dirty="0" smtClean="0">
                <a:solidFill>
                  <a:schemeClr val="tx1"/>
                </a:solidFill>
                <a:latin typeface="Arial" panose="020B0604020202020204" pitchFamily="34" charset="0"/>
                <a:ea typeface="+mj-lt"/>
                <a:cs typeface="Arial" panose="020B0604020202020204" pitchFamily="34" charset="0"/>
              </a:rPr>
              <a:t/>
            </a:r>
            <a:br>
              <a:rPr lang="en-US" noProof="0" dirty="0" smtClean="0">
                <a:solidFill>
                  <a:schemeClr val="tx1"/>
                </a:solidFill>
                <a:latin typeface="Arial" panose="020B0604020202020204" pitchFamily="34" charset="0"/>
                <a:ea typeface="+mj-lt"/>
                <a:cs typeface="Arial" panose="020B0604020202020204" pitchFamily="34" charset="0"/>
              </a:rPr>
            </a:br>
            <a:r>
              <a:rPr lang="en-US" noProof="0" dirty="0" smtClean="0">
                <a:solidFill>
                  <a:schemeClr val="tx1"/>
                </a:solidFill>
                <a:latin typeface="Arial" panose="020B0604020202020204" pitchFamily="34" charset="0"/>
                <a:ea typeface="+mj-lt"/>
                <a:cs typeface="Arial" panose="020B0604020202020204" pitchFamily="34" charset="0"/>
              </a:rPr>
              <a:t/>
            </a:r>
            <a:br>
              <a:rPr lang="en-US" noProof="0" dirty="0" smtClean="0">
                <a:solidFill>
                  <a:schemeClr val="tx1"/>
                </a:solidFill>
                <a:latin typeface="Arial" panose="020B0604020202020204" pitchFamily="34" charset="0"/>
                <a:ea typeface="+mj-lt"/>
                <a:cs typeface="Arial" panose="020B0604020202020204" pitchFamily="34" charset="0"/>
              </a:rPr>
            </a:br>
            <a:r>
              <a:rPr lang="en-US" sz="6000" b="1" noProof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noProof="0" dirty="0" smtClean="0">
                <a:solidFill>
                  <a:schemeClr val="tx1"/>
                </a:solidFill>
                <a:latin typeface="Arial" panose="020B0604020202020204" pitchFamily="34" charset="0"/>
                <a:ea typeface="+mj-lt"/>
                <a:cs typeface="Arial" panose="020B0604020202020204" pitchFamily="34" charset="0"/>
              </a:rPr>
              <a:t/>
            </a:r>
            <a:br>
              <a:rPr lang="en-US" sz="6000" b="1" noProof="0" dirty="0" smtClean="0">
                <a:solidFill>
                  <a:schemeClr val="tx1"/>
                </a:solidFill>
                <a:latin typeface="Arial" panose="020B0604020202020204" pitchFamily="34" charset="0"/>
                <a:ea typeface="+mj-lt"/>
                <a:cs typeface="Arial" panose="020B0604020202020204" pitchFamily="34" charset="0"/>
              </a:rPr>
            </a:br>
            <a:r>
              <a:rPr lang="en-US" sz="6000" noProof="0" dirty="0" smtClean="0">
                <a:solidFill>
                  <a:schemeClr val="tx1"/>
                </a:solidFill>
                <a:latin typeface="Arial" panose="020B0604020202020204" pitchFamily="34" charset="0"/>
                <a:ea typeface="+mj-lt"/>
                <a:cs typeface="Arial" panose="020B0604020202020204" pitchFamily="34" charset="0"/>
              </a:rPr>
              <a:t/>
            </a:r>
            <a:br>
              <a:rPr lang="en-US" sz="6000" noProof="0" dirty="0" smtClean="0">
                <a:solidFill>
                  <a:schemeClr val="tx1"/>
                </a:solidFill>
                <a:latin typeface="Arial" panose="020B0604020202020204" pitchFamily="34" charset="0"/>
                <a:ea typeface="+mj-lt"/>
                <a:cs typeface="Arial" panose="020B0604020202020204" pitchFamily="34" charset="0"/>
              </a:rPr>
            </a:br>
            <a:r>
              <a:rPr lang="en-US" noProof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noProof="0" dirty="0" smtClean="0">
                <a:solidFill>
                  <a:schemeClr val="tx1"/>
                </a:solidFill>
                <a:latin typeface="Arial" panose="020B0604020202020204" pitchFamily="34" charset="0"/>
                <a:ea typeface="+mj-lt"/>
                <a:cs typeface="Arial" panose="020B0604020202020204" pitchFamily="34" charset="0"/>
              </a:rPr>
              <a:t/>
            </a:r>
            <a:br>
              <a:rPr lang="en-US" noProof="0" dirty="0" smtClean="0">
                <a:solidFill>
                  <a:schemeClr val="tx1"/>
                </a:solidFill>
                <a:latin typeface="Arial" panose="020B0604020202020204" pitchFamily="34" charset="0"/>
                <a:ea typeface="+mj-lt"/>
                <a:cs typeface="Arial" panose="020B0604020202020204" pitchFamily="34" charset="0"/>
              </a:rPr>
            </a:br>
            <a:endParaRPr lang="en-US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7224" y="2348880"/>
            <a:ext cx="7643866" cy="242411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b="1" noProof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of Daily Pre-Exposure Prophylaxis (PrEP) for MSM and Trans Women: </a:t>
            </a:r>
            <a:endParaRPr lang="en-US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600" b="1" noProof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Demonstration Study in the Context of Combination HIV Prevention in Brazil, Mexico and Peru</a:t>
            </a:r>
          </a:p>
          <a:p>
            <a:pPr algn="ctr"/>
            <a:endParaRPr lang="en-US" sz="2000" b="1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b="1" noProof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 Component</a:t>
            </a:r>
            <a:endParaRPr lang="en-US" sz="30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1</a:t>
            </a:fld>
            <a:endParaRPr lang="pt-BR"/>
          </a:p>
        </p:txBody>
      </p:sp>
      <p:pic>
        <p:nvPicPr>
          <p:cNvPr id="4" name="Imagen 5">
            <a:extLst>
              <a:ext uri="{FF2B5EF4-FFF2-40B4-BE49-F238E27FC236}">
                <a16:creationId xmlns:a16="http://schemas.microsoft.com/office/drawing/2014/main" xmlns="" id="{43EDDA60-7D0E-4E73-9FB9-0449B0EBC3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039" y="489869"/>
            <a:ext cx="1644769" cy="1711139"/>
          </a:xfrm>
          <a:prstGeom prst="rect">
            <a:avLst/>
          </a:prstGeom>
        </p:spPr>
      </p:pic>
      <p:pic>
        <p:nvPicPr>
          <p:cNvPr id="7" name="Imagen 7">
            <a:extLst>
              <a:ext uri="{FF2B5EF4-FFF2-40B4-BE49-F238E27FC236}">
                <a16:creationId xmlns:a16="http://schemas.microsoft.com/office/drawing/2014/main" xmlns="" id="{5D249CD3-F97E-40C9-BD31-DE502ADD4B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478600"/>
            <a:ext cx="1736785" cy="1722408"/>
          </a:xfrm>
          <a:prstGeom prst="rect">
            <a:avLst/>
          </a:prstGeom>
        </p:spPr>
      </p:pic>
      <p:pic>
        <p:nvPicPr>
          <p:cNvPr id="8" name="Picture 2" descr="Resultado de imagen para logos ministerio de salud per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15" y="1088315"/>
            <a:ext cx="2808312" cy="7521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2705046" cy="4525963"/>
          </a:xfrm>
        </p:spPr>
        <p:txBody>
          <a:bodyPr>
            <a:normAutofit fontScale="77500" lnSpcReduction="20000"/>
          </a:bodyPr>
          <a:lstStyle/>
          <a:p>
            <a:r>
              <a:rPr lang="en-US" noProof="0" dirty="0" smtClean="0"/>
              <a:t>Services:</a:t>
            </a:r>
          </a:p>
          <a:p>
            <a:pPr lvl="1"/>
            <a:r>
              <a:rPr lang="en-US" noProof="0" dirty="0" smtClean="0"/>
              <a:t>9 Public (CERITS / UAMP)</a:t>
            </a:r>
          </a:p>
          <a:p>
            <a:pPr lvl="1"/>
            <a:r>
              <a:rPr lang="en-US" noProof="0" dirty="0" smtClean="0"/>
              <a:t>1 Private in Lima (INMENSA)</a:t>
            </a:r>
          </a:p>
          <a:p>
            <a:pPr lvl="1"/>
            <a:endParaRPr lang="en-US" noProof="0" dirty="0" smtClean="0"/>
          </a:p>
          <a:p>
            <a:r>
              <a:rPr lang="en-US" noProof="0" dirty="0" smtClean="0"/>
              <a:t>Recruitment goal for follow-up: 1500</a:t>
            </a:r>
          </a:p>
          <a:p>
            <a:endParaRPr lang="en-US" noProof="0" dirty="0" smtClean="0"/>
          </a:p>
          <a:p>
            <a:r>
              <a:rPr lang="en-US" noProof="0" dirty="0" smtClean="0"/>
              <a:t>Recruitment: During 2018</a:t>
            </a:r>
          </a:p>
          <a:p>
            <a:endParaRPr lang="en-US" noProof="0" dirty="0" smtClean="0"/>
          </a:p>
          <a:p>
            <a:r>
              <a:rPr lang="en-US" noProof="0" dirty="0" smtClean="0"/>
              <a:t>Follow-up: 1.5-2.5 years (until June 2020)</a:t>
            </a:r>
            <a:endParaRPr lang="en-US" noProof="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131840" y="277266"/>
            <a:ext cx="5911106" cy="5729463"/>
            <a:chOff x="801722" y="658532"/>
            <a:chExt cx="7771512" cy="5619611"/>
          </a:xfrm>
        </p:grpSpPr>
        <p:pic>
          <p:nvPicPr>
            <p:cNvPr id="6" name="Picture 6" descr="Resultado de imagen para peru map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5645" y="658532"/>
              <a:ext cx="4341862" cy="56196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" name="2 Conector recto de flecha"/>
            <p:cNvCxnSpPr/>
            <p:nvPr/>
          </p:nvCxnSpPr>
          <p:spPr>
            <a:xfrm flipV="1">
              <a:off x="3664895" y="4365104"/>
              <a:ext cx="677073" cy="36793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" name="9 Conector recto de flecha"/>
            <p:cNvCxnSpPr/>
            <p:nvPr/>
          </p:nvCxnSpPr>
          <p:spPr>
            <a:xfrm flipV="1">
              <a:off x="4098531" y="5156745"/>
              <a:ext cx="545477" cy="207486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9" name="15 CuadroTexto"/>
            <p:cNvSpPr txBox="1"/>
            <p:nvPr/>
          </p:nvSpPr>
          <p:spPr>
            <a:xfrm>
              <a:off x="1209461" y="3311017"/>
              <a:ext cx="2195736" cy="436361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s-PE" sz="1200" dirty="0"/>
                <a:t>1 MOH Hospital </a:t>
              </a:r>
              <a:r>
                <a:rPr lang="es-PE" sz="1200" dirty="0">
                  <a:solidFill>
                    <a:srgbClr val="FF0000"/>
                  </a:solidFill>
                </a:rPr>
                <a:t>(Hospital La Caleta)</a:t>
              </a:r>
              <a:endParaRPr lang="es-PE" sz="1200" dirty="0"/>
            </a:p>
          </p:txBody>
        </p:sp>
        <p:cxnSp>
          <p:nvCxnSpPr>
            <p:cNvPr id="10" name="16 Conector recto de flecha"/>
            <p:cNvCxnSpPr/>
            <p:nvPr/>
          </p:nvCxnSpPr>
          <p:spPr>
            <a:xfrm>
              <a:off x="3405197" y="3557892"/>
              <a:ext cx="518731" cy="15124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" name="18 CuadroTexto"/>
            <p:cNvSpPr txBox="1"/>
            <p:nvPr/>
          </p:nvSpPr>
          <p:spPr>
            <a:xfrm>
              <a:off x="801722" y="2542068"/>
              <a:ext cx="2199484" cy="61090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s-PE" sz="1200" dirty="0"/>
                <a:t>1 </a:t>
              </a:r>
              <a:r>
                <a:rPr lang="es-PE" sz="1200" dirty="0" smtClean="0"/>
                <a:t>MOH Hospital </a:t>
              </a:r>
              <a:r>
                <a:rPr lang="es-PE" sz="1200" dirty="0" smtClean="0">
                  <a:solidFill>
                    <a:srgbClr val="FF0000"/>
                  </a:solidFill>
                </a:rPr>
                <a:t>(Hospital </a:t>
              </a:r>
              <a:r>
                <a:rPr lang="es-PE" sz="1200" dirty="0">
                  <a:solidFill>
                    <a:srgbClr val="FF0000"/>
                  </a:solidFill>
                </a:rPr>
                <a:t>Regional de Trujillo)</a:t>
              </a:r>
              <a:endParaRPr lang="es-PE" sz="1200" dirty="0"/>
            </a:p>
          </p:txBody>
        </p:sp>
        <p:cxnSp>
          <p:nvCxnSpPr>
            <p:cNvPr id="12" name="19 Conector recto de flecha"/>
            <p:cNvCxnSpPr/>
            <p:nvPr/>
          </p:nvCxnSpPr>
          <p:spPr>
            <a:xfrm>
              <a:off x="3001206" y="2980777"/>
              <a:ext cx="663689" cy="179422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3" name="23 CuadroTexto"/>
            <p:cNvSpPr txBox="1"/>
            <p:nvPr/>
          </p:nvSpPr>
          <p:spPr>
            <a:xfrm>
              <a:off x="6412994" y="2751901"/>
              <a:ext cx="2160240" cy="63393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s-PE" sz="1200" dirty="0"/>
                <a:t>2 </a:t>
              </a:r>
              <a:r>
                <a:rPr lang="es-PE" sz="1200" dirty="0" smtClean="0"/>
                <a:t>MOH </a:t>
              </a:r>
              <a:r>
                <a:rPr lang="es-PE" sz="1200" dirty="0" smtClean="0"/>
                <a:t>Hospital </a:t>
              </a:r>
              <a:r>
                <a:rPr lang="es-PE" sz="1200" dirty="0">
                  <a:solidFill>
                    <a:srgbClr val="FF0000"/>
                  </a:solidFill>
                </a:rPr>
                <a:t>(Hospital Amazónico)</a:t>
              </a:r>
              <a:endParaRPr lang="es-PE" sz="1200" dirty="0"/>
            </a:p>
          </p:txBody>
        </p:sp>
        <p:cxnSp>
          <p:nvCxnSpPr>
            <p:cNvPr id="14" name="24 Conector recto de flecha"/>
            <p:cNvCxnSpPr/>
            <p:nvPr/>
          </p:nvCxnSpPr>
          <p:spPr>
            <a:xfrm flipH="1">
              <a:off x="5868144" y="3160199"/>
              <a:ext cx="581799" cy="360477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" name="10 CuadroTexto"/>
            <p:cNvSpPr txBox="1"/>
            <p:nvPr/>
          </p:nvSpPr>
          <p:spPr>
            <a:xfrm>
              <a:off x="2051721" y="5320873"/>
              <a:ext cx="2411760" cy="81506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s-PE" sz="1200" dirty="0"/>
                <a:t>2 </a:t>
              </a:r>
              <a:r>
                <a:rPr lang="es-PE" sz="1200" dirty="0" smtClean="0"/>
                <a:t>MOH </a:t>
              </a:r>
              <a:r>
                <a:rPr lang="es-PE" sz="1200" dirty="0" err="1" smtClean="0"/>
                <a:t>Hospitals</a:t>
              </a:r>
              <a:r>
                <a:rPr lang="es-PE" sz="1200" dirty="0" smtClean="0"/>
                <a:t> </a:t>
              </a:r>
              <a:r>
                <a:rPr lang="es-PE" sz="1200" dirty="0" smtClean="0">
                  <a:solidFill>
                    <a:srgbClr val="FF0000"/>
                  </a:solidFill>
                </a:rPr>
                <a:t>(Hospital </a:t>
              </a:r>
              <a:r>
                <a:rPr lang="es-PE" sz="1200" dirty="0">
                  <a:solidFill>
                    <a:srgbClr val="FF0000"/>
                  </a:solidFill>
                </a:rPr>
                <a:t>Regional de Ica, Hospital San Juan Bautista)</a:t>
              </a:r>
              <a:endParaRPr lang="es-PE" sz="1200" dirty="0"/>
            </a:p>
          </p:txBody>
        </p:sp>
        <p:sp>
          <p:nvSpPr>
            <p:cNvPr id="4" name="3 CuadroTexto"/>
            <p:cNvSpPr txBox="1"/>
            <p:nvPr/>
          </p:nvSpPr>
          <p:spPr>
            <a:xfrm>
              <a:off x="1303841" y="4042971"/>
              <a:ext cx="2620087" cy="117731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s-PE" sz="1200" dirty="0"/>
                <a:t>1 MOH </a:t>
              </a:r>
              <a:r>
                <a:rPr lang="es-PE" sz="1200" dirty="0" smtClean="0"/>
                <a:t>Centers </a:t>
              </a:r>
              <a:r>
                <a:rPr lang="es-PE" sz="1200" dirty="0">
                  <a:solidFill>
                    <a:srgbClr val="FF0000"/>
                  </a:solidFill>
                </a:rPr>
                <a:t>(San José, </a:t>
              </a:r>
              <a:r>
                <a:rPr lang="es-PE" sz="1200" dirty="0" err="1" smtClean="0">
                  <a:solidFill>
                    <a:srgbClr val="FF0000"/>
                  </a:solidFill>
                </a:rPr>
                <a:t>Barton</a:t>
              </a:r>
              <a:r>
                <a:rPr lang="es-PE" sz="1200" dirty="0" smtClean="0">
                  <a:solidFill>
                    <a:srgbClr val="FF0000"/>
                  </a:solidFill>
                </a:rPr>
                <a:t>, Tahuantinsuyo Bajo, Caja de Agua)</a:t>
              </a:r>
            </a:p>
            <a:p>
              <a:r>
                <a:rPr lang="es-PE" sz="1200" dirty="0" smtClean="0"/>
                <a:t>1 </a:t>
              </a:r>
              <a:r>
                <a:rPr lang="es-PE" sz="1200" dirty="0" err="1" smtClean="0"/>
                <a:t>Private</a:t>
              </a:r>
              <a:r>
                <a:rPr lang="es-PE" sz="1200" dirty="0" smtClean="0"/>
                <a:t> Center </a:t>
              </a:r>
              <a:r>
                <a:rPr lang="es-PE" sz="1200" dirty="0" smtClean="0">
                  <a:solidFill>
                    <a:srgbClr val="FF0000"/>
                  </a:solidFill>
                </a:rPr>
                <a:t>(Inmensa</a:t>
              </a:r>
              <a:r>
                <a:rPr lang="es-PE" sz="1200" dirty="0" smtClean="0"/>
                <a:t>)</a:t>
              </a:r>
              <a:endParaRPr lang="es-PE" sz="1200" dirty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10593" cy="1143000"/>
          </a:xfrm>
        </p:spPr>
        <p:txBody>
          <a:bodyPr/>
          <a:lstStyle/>
          <a:p>
            <a:r>
              <a:rPr lang="en-US" noProof="0" dirty="0" smtClean="0"/>
              <a:t>Study Design in Peru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8185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435280" cy="1499616"/>
          </a:xfrm>
        </p:spPr>
        <p:txBody>
          <a:bodyPr>
            <a:normAutofit/>
          </a:bodyPr>
          <a:lstStyle/>
          <a:p>
            <a:r>
              <a:rPr lang="en-US" sz="4000" noProof="0" dirty="0" smtClean="0"/>
              <a:t>Potential Benefits for the Country</a:t>
            </a:r>
            <a:endParaRPr lang="en-US" sz="4000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7700" y="1628801"/>
            <a:ext cx="7200684" cy="4619606"/>
          </a:xfrm>
        </p:spPr>
        <p:txBody>
          <a:bodyPr>
            <a:noAutofit/>
          </a:bodyPr>
          <a:lstStyle/>
          <a:p>
            <a:pPr lvl="0"/>
            <a:r>
              <a:rPr lang="en-US" sz="2000" noProof="0" dirty="0"/>
              <a:t>Strengthening </a:t>
            </a:r>
            <a:r>
              <a:rPr lang="en-US" sz="2000" noProof="0" dirty="0" smtClean="0"/>
              <a:t>combination prevention strategy </a:t>
            </a:r>
          </a:p>
          <a:p>
            <a:pPr lvl="1"/>
            <a:r>
              <a:rPr lang="en-US" sz="2000" noProof="0" dirty="0" smtClean="0"/>
              <a:t>Incorporation </a:t>
            </a:r>
            <a:r>
              <a:rPr lang="en-US" sz="2000" noProof="0" dirty="0"/>
              <a:t>of new technologies and </a:t>
            </a:r>
            <a:r>
              <a:rPr lang="en-US" sz="2000" noProof="0" dirty="0" smtClean="0"/>
              <a:t>developing  combined prevention</a:t>
            </a:r>
          </a:p>
          <a:p>
            <a:pPr lvl="8"/>
            <a:endParaRPr lang="en-US" sz="1300" noProof="0" dirty="0"/>
          </a:p>
          <a:p>
            <a:pPr lvl="0"/>
            <a:r>
              <a:rPr lang="en-US" sz="2000" noProof="0" dirty="0"/>
              <a:t>Greater potential to effectively address the </a:t>
            </a:r>
            <a:r>
              <a:rPr lang="en-US" sz="2000" noProof="0" dirty="0" smtClean="0"/>
              <a:t>HIV epidemic </a:t>
            </a:r>
            <a:r>
              <a:rPr lang="en-US" sz="2000" noProof="0" dirty="0"/>
              <a:t>in </a:t>
            </a:r>
            <a:r>
              <a:rPr lang="en-US" sz="2000" noProof="0" dirty="0" smtClean="0"/>
              <a:t>MSM and Trans</a:t>
            </a:r>
          </a:p>
          <a:p>
            <a:pPr lvl="1"/>
            <a:r>
              <a:rPr lang="en-US" sz="1600" noProof="0" dirty="0" smtClean="0"/>
              <a:t>Dissemination </a:t>
            </a:r>
            <a:r>
              <a:rPr lang="en-US" sz="1600" noProof="0" dirty="0"/>
              <a:t>of </a:t>
            </a:r>
            <a:r>
              <a:rPr lang="en-US" sz="1600" noProof="0" dirty="0" smtClean="0"/>
              <a:t>PrEP for MSM </a:t>
            </a:r>
            <a:r>
              <a:rPr lang="en-US" sz="1600" noProof="0" dirty="0"/>
              <a:t>and Trans</a:t>
            </a:r>
          </a:p>
          <a:p>
            <a:pPr lvl="0"/>
            <a:endParaRPr lang="en-US" sz="2000" noProof="0" dirty="0" smtClean="0"/>
          </a:p>
          <a:p>
            <a:pPr lvl="0"/>
            <a:r>
              <a:rPr lang="en-US" sz="2000" noProof="0" dirty="0" smtClean="0"/>
              <a:t>Identification </a:t>
            </a:r>
            <a:r>
              <a:rPr lang="en-US" sz="2000" noProof="0" dirty="0"/>
              <a:t>of criteria for </a:t>
            </a:r>
            <a:r>
              <a:rPr lang="en-US" sz="2000" noProof="0" dirty="0" smtClean="0"/>
              <a:t>efficacious PrEP implementation </a:t>
            </a:r>
          </a:p>
          <a:p>
            <a:pPr lvl="1"/>
            <a:r>
              <a:rPr lang="en-US" sz="1600" noProof="0" dirty="0" smtClean="0"/>
              <a:t>Programmatic</a:t>
            </a:r>
            <a:endParaRPr lang="en-US" sz="1600" noProof="0" dirty="0"/>
          </a:p>
          <a:p>
            <a:pPr lvl="1"/>
            <a:r>
              <a:rPr lang="en-US" sz="1600" noProof="0" dirty="0" smtClean="0"/>
              <a:t>Education for health care providers</a:t>
            </a:r>
          </a:p>
          <a:p>
            <a:pPr lvl="1"/>
            <a:r>
              <a:rPr lang="en-US" sz="1600" noProof="0" dirty="0" smtClean="0"/>
              <a:t>etc.</a:t>
            </a:r>
            <a:endParaRPr lang="en-US" sz="1400" noProof="0" dirty="0"/>
          </a:p>
        </p:txBody>
      </p:sp>
    </p:spTree>
    <p:extLst>
      <p:ext uri="{BB962C8B-B14F-4D97-AF65-F5344CB8AC3E}">
        <p14:creationId xmlns:p14="http://schemas.microsoft.com/office/powerpoint/2010/main" val="1297602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00552" y="2780928"/>
            <a:ext cx="8229600" cy="1143000"/>
          </a:xfrm>
        </p:spPr>
        <p:txBody>
          <a:bodyPr/>
          <a:lstStyle/>
          <a:p>
            <a:r>
              <a:rPr lang="en-US" noProof="0" dirty="0" smtClean="0"/>
              <a:t>Implementation Issues in Peru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9306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23528" y="1255030"/>
            <a:ext cx="8640960" cy="4978559"/>
          </a:xfrm>
        </p:spPr>
        <p:txBody>
          <a:bodyPr>
            <a:noAutofit/>
          </a:bodyPr>
          <a:lstStyle/>
          <a:p>
            <a:r>
              <a:rPr lang="en-US" sz="1800" noProof="0" dirty="0" smtClean="0"/>
              <a:t>We worked with the HIV Prevention in the MoH during study planning stages</a:t>
            </a:r>
          </a:p>
          <a:p>
            <a:pPr lvl="1"/>
            <a:r>
              <a:rPr lang="en-US" sz="1400" noProof="0" dirty="0" smtClean="0"/>
              <a:t>Concerns regarding </a:t>
            </a:r>
            <a:r>
              <a:rPr lang="en-US" sz="1400" b="1" u="sng" noProof="0" dirty="0" smtClean="0"/>
              <a:t>how</a:t>
            </a:r>
            <a:r>
              <a:rPr lang="en-US" sz="1400" noProof="0" dirty="0" smtClean="0"/>
              <a:t> to include PrEP within existing health services persist</a:t>
            </a:r>
          </a:p>
          <a:p>
            <a:endParaRPr lang="en-US" sz="1800" noProof="0" dirty="0" smtClean="0"/>
          </a:p>
          <a:p>
            <a:r>
              <a:rPr lang="en-US" sz="1800" noProof="0" dirty="0" smtClean="0"/>
              <a:t>Close communication during preparation, WHO / UNAIDS / PAHO endorsement and respect for formal processes provided legitimacy to the collaboration </a:t>
            </a:r>
          </a:p>
          <a:p>
            <a:endParaRPr lang="en-US" sz="1800" noProof="0" dirty="0" smtClean="0"/>
          </a:p>
          <a:p>
            <a:r>
              <a:rPr lang="en-US" sz="1800" noProof="0" dirty="0" smtClean="0"/>
              <a:t>At the organizational and implementation level: three key difficulties were observed:</a:t>
            </a:r>
          </a:p>
          <a:p>
            <a:pPr marL="708660" lvl="1" indent="-342900">
              <a:buFont typeface="+mj-lt"/>
              <a:buAutoNum type="arabicPeriod"/>
            </a:pPr>
            <a:r>
              <a:rPr lang="en-US" sz="1600" noProof="0" dirty="0" smtClean="0"/>
              <a:t>Very frequent changes in authorities</a:t>
            </a:r>
          </a:p>
          <a:p>
            <a:pPr marL="708660" lvl="1" indent="-342900">
              <a:buFont typeface="+mj-lt"/>
              <a:buAutoNum type="arabicPeriod"/>
            </a:pPr>
            <a:r>
              <a:rPr lang="en-US" sz="1600" noProof="0" dirty="0" smtClean="0"/>
              <a:t>Lack of interest in the improvement of HIV / STI health services</a:t>
            </a:r>
          </a:p>
          <a:p>
            <a:pPr marL="708660" lvl="1" indent="-342900">
              <a:buFont typeface="+mj-lt"/>
              <a:buAutoNum type="arabicPeriod"/>
            </a:pPr>
            <a:r>
              <a:rPr lang="en-US" sz="1600" noProof="0" dirty="0" smtClean="0"/>
              <a:t>In some health providers, lack of interest due to absence of additional compensation</a:t>
            </a:r>
            <a:endParaRPr lang="en-US" sz="1400" noProof="0" dirty="0" smtClean="0"/>
          </a:p>
          <a:p>
            <a:pPr marL="109728" indent="0">
              <a:buNone/>
            </a:pPr>
            <a:r>
              <a:rPr lang="en-US" sz="1800" b="1" u="sng" noProof="0" dirty="0" smtClean="0"/>
              <a:t>Most</a:t>
            </a:r>
            <a:r>
              <a:rPr lang="en-US" sz="1800" noProof="0" dirty="0" smtClean="0"/>
              <a:t> health facilities demonstrated willingness to collaborate and commitment; understanding ImPrEP as an opportunity to improve services</a:t>
            </a:r>
            <a:endParaRPr lang="en-US" sz="1800" noProof="0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 smtClean="0"/>
              <a:t>Networking and Coalition Building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5189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26616"/>
          </a:xfrm>
        </p:spPr>
        <p:txBody>
          <a:bodyPr>
            <a:normAutofit/>
          </a:bodyPr>
          <a:lstStyle/>
          <a:p>
            <a:r>
              <a:rPr lang="en-US" sz="1800" u="sng" noProof="0" dirty="0" smtClean="0"/>
              <a:t>Formative research</a:t>
            </a:r>
            <a:r>
              <a:rPr lang="en-US" sz="1800" noProof="0" dirty="0" smtClean="0"/>
              <a:t>: Familiarity with the doubts, myths, and fears about PrEP among both gay and trans communities was fundamental</a:t>
            </a:r>
          </a:p>
          <a:p>
            <a:pPr lvl="1"/>
            <a:r>
              <a:rPr lang="en-US" sz="1800" noProof="0" dirty="0" smtClean="0"/>
              <a:t>Additional strategies are needed for transwomen</a:t>
            </a:r>
          </a:p>
          <a:p>
            <a:pPr lvl="1"/>
            <a:endParaRPr lang="en-US" sz="1800" noProof="0" dirty="0" smtClean="0"/>
          </a:p>
          <a:p>
            <a:r>
              <a:rPr lang="en-US" sz="1800" u="sng" noProof="0" dirty="0" smtClean="0"/>
              <a:t>Planning</a:t>
            </a:r>
            <a:r>
              <a:rPr lang="en-US" sz="1800" noProof="0" dirty="0" smtClean="0"/>
              <a:t>: coalition building and the development of effective coalitions was a critical strategy for project implementation</a:t>
            </a:r>
          </a:p>
          <a:p>
            <a:endParaRPr lang="en-US" sz="1800" noProof="0" dirty="0" smtClean="0"/>
          </a:p>
          <a:p>
            <a:r>
              <a:rPr lang="en-US" sz="1800" u="sng" noProof="0" dirty="0" smtClean="0"/>
              <a:t>Preparation for implementation</a:t>
            </a:r>
            <a:r>
              <a:rPr lang="en-US" sz="1800" noProof="0" dirty="0" smtClean="0"/>
              <a:t>: Community representatives have accompanied the process</a:t>
            </a:r>
          </a:p>
          <a:p>
            <a:pPr lvl="1"/>
            <a:r>
              <a:rPr lang="en-US" sz="1800" noProof="0" dirty="0" smtClean="0"/>
              <a:t>Including visiting CBOs near all research sites</a:t>
            </a:r>
          </a:p>
          <a:p>
            <a:pPr lvl="1"/>
            <a:r>
              <a:rPr lang="en-US" sz="1800" noProof="0" dirty="0" smtClean="0"/>
              <a:t>Challenges included educating community representatives on PrEP</a:t>
            </a:r>
          </a:p>
          <a:p>
            <a:pPr lvl="1"/>
            <a:r>
              <a:rPr lang="en-US" sz="1800" noProof="0" dirty="0" smtClean="0"/>
              <a:t>Work with CBOs must continue to develop critical agents to work toward improved quality of care to facilitate sustained demand for quality PrEP services</a:t>
            </a:r>
            <a:endParaRPr lang="en-US" sz="1800" noProof="0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 smtClean="0"/>
              <a:t>Community Engagement and Demand Creation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7258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noProof="0" dirty="0" smtClean="0"/>
              <a:t>One significant challenge to PrEP inclusion in HIV/STI prevention services for HIV(-) individuals is staffing </a:t>
            </a:r>
          </a:p>
          <a:p>
            <a:pPr lvl="1"/>
            <a:r>
              <a:rPr lang="en-US" sz="1800" noProof="0" dirty="0" smtClean="0"/>
              <a:t>These facilities have midwives and nurses, with physicians playing a part-time supervisory role</a:t>
            </a:r>
          </a:p>
          <a:p>
            <a:pPr lvl="1"/>
            <a:r>
              <a:rPr lang="en-US" sz="1800" noProof="0" dirty="0" smtClean="0"/>
              <a:t>As only physicians can prescribe PrEP creative &amp; ad hoc solutions have been needed </a:t>
            </a:r>
          </a:p>
          <a:p>
            <a:endParaRPr lang="en-US" sz="2000" noProof="0" dirty="0" smtClean="0"/>
          </a:p>
          <a:p>
            <a:r>
              <a:rPr lang="en-US" sz="2000" noProof="0" dirty="0" smtClean="0"/>
              <a:t>Laboratory staffing also varies widely</a:t>
            </a:r>
          </a:p>
          <a:p>
            <a:pPr lvl="1"/>
            <a:r>
              <a:rPr lang="en-US" sz="1800" noProof="0" dirty="0" smtClean="0"/>
              <a:t>Some sites have 1 part time technician for all lab procedures (e.g. if this person is absent, no study visits are possible) </a:t>
            </a:r>
          </a:p>
          <a:p>
            <a:endParaRPr lang="en-US" sz="2000" noProof="0" dirty="0" smtClean="0"/>
          </a:p>
          <a:p>
            <a:r>
              <a:rPr lang="en-US" sz="2000" noProof="0" dirty="0" smtClean="0"/>
              <a:t>HIV prevention facilities have variable autonomy: some are within hospitals while others are independent</a:t>
            </a:r>
          </a:p>
          <a:p>
            <a:pPr lvl="1"/>
            <a:r>
              <a:rPr lang="en-US" sz="1800" noProof="0" dirty="0" smtClean="0"/>
              <a:t>Backup equipment, lab QA/QC, &amp; technical assistance are relatively easy in Lima, but not outside of Lima </a:t>
            </a:r>
            <a:endParaRPr lang="en-US" sz="1800" noProof="0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 smtClean="0"/>
              <a:t>Health Systems and Preparedness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9166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contenido 7"/>
          <p:cNvSpPr>
            <a:spLocks noGrp="1"/>
          </p:cNvSpPr>
          <p:nvPr>
            <p:ph idx="1"/>
          </p:nvPr>
        </p:nvSpPr>
        <p:spPr>
          <a:xfrm>
            <a:off x="484989" y="198776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000" noProof="0" dirty="0" smtClean="0"/>
              <a:t>Carlos F. Caceres</a:t>
            </a:r>
          </a:p>
          <a:p>
            <a:r>
              <a:rPr lang="en-US" sz="2000" noProof="0" dirty="0" smtClean="0"/>
              <a:t>Kelika Konda, Juan V Guanira, Gino Calvo (Epidemiology, Clinical, and Coordination)</a:t>
            </a:r>
          </a:p>
          <a:p>
            <a:r>
              <a:rPr lang="en-US" sz="2000" noProof="0" dirty="0" smtClean="0"/>
              <a:t>Ximena Salazar, Aron Núnez-Curto (Qual. Research)</a:t>
            </a:r>
          </a:p>
          <a:p>
            <a:r>
              <a:rPr lang="en-US" sz="2000" noProof="0" dirty="0" smtClean="0"/>
              <a:t>Silver Vargas, Lourdes Ramos, Luz Jazmin Qquellon (Laboratory)</a:t>
            </a:r>
          </a:p>
          <a:p>
            <a:r>
              <a:rPr lang="en-US" sz="2000" noProof="0" dirty="0" smtClean="0"/>
              <a:t>Elizabeth Lugo (Regulatory)</a:t>
            </a:r>
          </a:p>
          <a:p>
            <a:r>
              <a:rPr lang="en-US" sz="2000" noProof="0" dirty="0" smtClean="0"/>
              <a:t>Miguel Lozano (IT)</a:t>
            </a:r>
          </a:p>
          <a:p>
            <a:r>
              <a:rPr lang="en-US" sz="2000" noProof="0" dirty="0" smtClean="0"/>
              <a:t>Oliver Elorreaga (Data Management)</a:t>
            </a:r>
          </a:p>
          <a:p>
            <a:r>
              <a:rPr lang="en-US" sz="2000" noProof="0" dirty="0" smtClean="0"/>
              <a:t>Ximena Gutiérrez, Sonia Flores (Administrative)</a:t>
            </a:r>
          </a:p>
          <a:p>
            <a:r>
              <a:rPr lang="en-US" sz="2000" noProof="0" dirty="0" smtClean="0"/>
              <a:t>Fernando Olivos, Cecilia Ugaz (Communications)</a:t>
            </a:r>
          </a:p>
          <a:p>
            <a:r>
              <a:rPr lang="en-US" sz="2000" noProof="0" dirty="0" smtClean="0"/>
              <a:t>Raul Almonte (Logistics)</a:t>
            </a:r>
          </a:p>
          <a:p>
            <a:r>
              <a:rPr lang="en-US" sz="2000" noProof="0" dirty="0" smtClean="0"/>
              <a:t>Eduardo Juárez, Gaby Mariño (Community Liaison)</a:t>
            </a:r>
            <a:endParaRPr lang="en-US" noProof="0" dirty="0" smtClean="0"/>
          </a:p>
          <a:p>
            <a:endParaRPr lang="en-US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FC938549-3401-4BD3-B303-96132CB7D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noProof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Many Thanks!</a:t>
            </a:r>
            <a:endParaRPr lang="en-US" sz="6000" noProof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1618" y="310608"/>
            <a:ext cx="1731414" cy="171922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39733"/>
            <a:ext cx="1646063" cy="171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842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7133</TotalTime>
  <Words>607</Words>
  <Application>Microsoft Office PowerPoint</Application>
  <PresentationFormat>On-screen Show (4:3)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Lucida Sans Unicode</vt:lpstr>
      <vt:lpstr>Verdana</vt:lpstr>
      <vt:lpstr>Wingdings 2</vt:lpstr>
      <vt:lpstr>Wingdings 3</vt:lpstr>
      <vt:lpstr>Concurrencia</vt:lpstr>
      <vt:lpstr>        </vt:lpstr>
      <vt:lpstr>Study Design in Peru</vt:lpstr>
      <vt:lpstr>Potential Benefits for the Country</vt:lpstr>
      <vt:lpstr>Implementation Issues in Peru</vt:lpstr>
      <vt:lpstr>Networking and Coalition Building</vt:lpstr>
      <vt:lpstr>Community Engagement and Demand Creation</vt:lpstr>
      <vt:lpstr>Health Systems and Preparedness</vt:lpstr>
      <vt:lpstr>Many Thanks!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brenda Hoagland</dc:creator>
  <cp:lastModifiedBy>Kelika Konda</cp:lastModifiedBy>
  <cp:revision>142</cp:revision>
  <cp:lastPrinted>2018-06-06T19:37:48Z</cp:lastPrinted>
  <dcterms:created xsi:type="dcterms:W3CDTF">2017-09-26T13:29:51Z</dcterms:created>
  <dcterms:modified xsi:type="dcterms:W3CDTF">2018-07-26T09:43:24Z</dcterms:modified>
</cp:coreProperties>
</file>